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lack and white photo looking up at the suspension cables of a bridge with clouds in the background"/>
          <p:cNvSpPr/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4" name="Black and white photo of the Zeeland Bridge in the Netherlands"/>
          <p:cNvSpPr/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5" name="Black and white photo of the underside of a bridge going over a river and against the sky "/>
          <p:cNvSpPr/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–Johnny Appleseed"/>
          <p:cNvSpPr txBox="1"/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34" name="“Type a quote here.”"/>
          <p:cNvSpPr txBox="1"/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lack and white photo looking up at the suspension cables of a bridge with clouds in the background"/>
          <p:cNvSpPr/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Black and white photo of the Zeeland Bridge in the Netherlands"/>
          <p:cNvSpPr/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Black and white photo of the underside of a bridge going over a river and against the sky "/>
          <p:cNvSpPr/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Black and white photo of the underside of a bridge going over a river and against the sky "/>
          <p:cNvSpPr/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SE4037 - Reinforcement Learning Lab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CSE4037 - Reinforcement Learning Lab</a:t>
            </a:r>
          </a:p>
        </p:txBody>
      </p:sp>
      <p:sp>
        <p:nvSpPr>
          <p:cNvPr id="160" name="Smart Home Energy Management System Using Reinforcement Lear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spcBef>
                <a:spcPts val="1700"/>
              </a:spcBef>
              <a:defRPr sz="7546"/>
            </a:lvl1pPr>
          </a:lstStyle>
          <a:p>
            <a:pPr/>
            <a:r>
              <a:t>Smart Home Energy Management System Using Reinforcement Learning</a:t>
            </a:r>
          </a:p>
        </p:txBody>
      </p:sp>
      <p:sp>
        <p:nvSpPr>
          <p:cNvPr id="161" name="Group: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Group:</a:t>
            </a:r>
          </a:p>
          <a:p>
            <a:pPr/>
            <a:r>
              <a:t>21BCE8498 - Vineet Raval</a:t>
            </a:r>
          </a:p>
          <a:p>
            <a:pPr/>
            <a:r>
              <a:t>21BCE8549 - Kushank Jain</a:t>
            </a:r>
          </a:p>
          <a:p>
            <a:pPr/>
            <a:r>
              <a:t>21BCE8565 - Yash Sawrikar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Q - Learning"/>
          <p:cNvSpPr txBox="1"/>
          <p:nvPr>
            <p:ph type="body" idx="21"/>
          </p:nvPr>
        </p:nvSpPr>
        <p:spPr>
          <a:xfrm>
            <a:off x="996950" y="6927201"/>
            <a:ext cx="22390100" cy="15240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300"/>
              </a:spcBef>
              <a:defRPr i="0" sz="9800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Q - Learning</a:t>
            </a:r>
          </a:p>
        </p:txBody>
      </p:sp>
      <p:sp>
        <p:nvSpPr>
          <p:cNvPr id="189" name="Methodology Used"/>
          <p:cNvSpPr txBox="1"/>
          <p:nvPr>
            <p:ph type="body" idx="22"/>
          </p:nvPr>
        </p:nvSpPr>
        <p:spPr>
          <a:xfrm>
            <a:off x="2381250" y="4177651"/>
            <a:ext cx="19621500" cy="16002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/>
            <a:r>
              <a:t>Methodology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Q -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 - Learning</a:t>
            </a:r>
          </a:p>
        </p:txBody>
      </p:sp>
      <p:sp>
        <p:nvSpPr>
          <p:cNvPr id="192" name="Q-learning: A method in reinforcement learning for maximising cumulative rewards over tim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4736" indent="-554736" defTabSz="751205">
              <a:spcBef>
                <a:spcPts val="3000"/>
              </a:spcBef>
              <a:defRPr sz="4550"/>
            </a:pPr>
            <a:r>
              <a:t>Q-learning: A method in reinforcement learning for maximising cumulative rewards over time.</a:t>
            </a:r>
          </a:p>
          <a:p>
            <a:pPr marL="554736" indent="-554736" defTabSz="751205">
              <a:spcBef>
                <a:spcPts val="3000"/>
              </a:spcBef>
              <a:defRPr sz="4550"/>
            </a:pPr>
            <a:r>
              <a:t>Core Idea: Q-values represent expected rewards for actions in given states.</a:t>
            </a:r>
          </a:p>
          <a:p>
            <a:pPr marL="554736" indent="-554736" defTabSz="751205">
              <a:spcBef>
                <a:spcPts val="3000"/>
              </a:spcBef>
              <a:defRPr sz="4550"/>
            </a:pPr>
            <a:r>
              <a:t>Balancing Act: Balances exploration (trying new actions) and exploitation (using known optimal actions).</a:t>
            </a:r>
          </a:p>
          <a:p>
            <a:pPr marL="554736" indent="-554736" defTabSz="751205">
              <a:spcBef>
                <a:spcPts val="3000"/>
              </a:spcBef>
              <a:defRPr sz="4550"/>
            </a:pPr>
            <a:r>
              <a:t>Convergence: With exploration and learning, Q-learning converges to the best strategy.</a:t>
            </a:r>
          </a:p>
          <a:p>
            <a:pPr marL="554736" indent="-554736" defTabSz="751205">
              <a:spcBef>
                <a:spcPts val="3000"/>
              </a:spcBef>
              <a:defRPr sz="4550"/>
            </a:pPr>
            <a:r>
              <a:t>Applications: Used in robotics, game playing, and decision-making tasks for its simplicity and effectiveness.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Q-Learning for Smart Home Energy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2200"/>
              </a:spcBef>
              <a:defRPr sz="9407"/>
            </a:lvl1pPr>
          </a:lstStyle>
          <a:p>
            <a:pPr/>
            <a:r>
              <a:t>Q-Learning for Smart Home Energy Management</a:t>
            </a:r>
          </a:p>
        </p:txBody>
      </p:sp>
      <p:sp>
        <p:nvSpPr>
          <p:cNvPr id="195" name="input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3840" indent="-243840" defTabSz="330200">
              <a:spcBef>
                <a:spcPts val="1300"/>
              </a:spcBef>
              <a:defRPr sz="2120"/>
            </a:pPr>
            <a:r>
              <a:t>inputs: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Power Demand: Reflects the current energy requirements of the home.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Electricity Cost: Represents the cost of electricity consumption.</a:t>
            </a:r>
          </a:p>
          <a:p>
            <a:pPr marL="243840" indent="-243840" defTabSz="330200">
              <a:spcBef>
                <a:spcPts val="1300"/>
              </a:spcBef>
              <a:defRPr sz="2120"/>
            </a:pPr>
            <a:r>
              <a:t>Objective: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Optimise energy usage while minimising electricity costs.</a:t>
            </a:r>
          </a:p>
          <a:p>
            <a:pPr marL="243840" indent="-243840" defTabSz="330200">
              <a:spcBef>
                <a:spcPts val="1300"/>
              </a:spcBef>
              <a:defRPr sz="2120"/>
            </a:pPr>
            <a:r>
              <a:t>Q-Learning Approach: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Define states based on power demand and electricity cost.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Determine actions to adjust energy usage accordingly.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Develop a reward function to incentivise cost-efficient energy management.</a:t>
            </a:r>
          </a:p>
          <a:p>
            <a:pPr marL="243840" indent="-243840" defTabSz="330200">
              <a:spcBef>
                <a:spcPts val="1300"/>
              </a:spcBef>
              <a:defRPr sz="2120"/>
            </a:pPr>
            <a:r>
              <a:t>Learning Process: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Explore different actions initially to learn their impact.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Exploit learned knowledge to make optimal decisions over time.</a:t>
            </a:r>
          </a:p>
          <a:p>
            <a:pPr marL="243840" indent="-243840" defTabSz="330200">
              <a:spcBef>
                <a:spcPts val="1300"/>
              </a:spcBef>
              <a:defRPr sz="2120"/>
            </a:pPr>
            <a:r>
              <a:t>Implementation: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Update Q-values based on observed rewards and states.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	Use learned Q-values to guide energy management decisions.</a:t>
            </a:r>
          </a:p>
          <a:p>
            <a:pPr lvl="1" marL="0" indent="0" defTabSz="330200">
              <a:spcBef>
                <a:spcPts val="1300"/>
              </a:spcBef>
              <a:buClrTx/>
              <a:buSzTx/>
              <a:buFontTx/>
              <a:buNone/>
              <a:defRPr sz="2120"/>
            </a:pPr>
            <a:r>
              <a:t>By employing Q-learning in Smart Home Energy Management, we enable dynamic optimisation of energy usage to minimise costs while meeting household demands.</a:t>
            </a:r>
          </a:p>
          <a:p>
            <a:pPr marL="243840" indent="-243840" defTabSz="330200">
              <a:spcBef>
                <a:spcPts val="1300"/>
              </a:spcBef>
              <a:defRPr sz="2120"/>
            </a:pPr>
          </a:p>
          <a:p>
            <a:pPr marL="243840" indent="-243840" defTabSz="330200">
              <a:spcBef>
                <a:spcPts val="1300"/>
              </a:spcBef>
              <a:defRPr sz="2000"/>
            </a:pPr>
          </a:p>
          <a:p>
            <a:pPr marL="243840" indent="-243840" defTabSz="330200">
              <a:spcBef>
                <a:spcPts val="1300"/>
              </a:spcBef>
              <a:defRPr sz="2000"/>
            </a:pPr>
          </a:p>
          <a:p>
            <a:pPr marL="243840" indent="-243840" defTabSz="330200">
              <a:spcBef>
                <a:spcPts val="1300"/>
              </a:spcBef>
              <a:defRPr sz="2000"/>
            </a:pPr>
          </a:p>
          <a:p>
            <a:pPr marL="243840" indent="-243840" defTabSz="330200">
              <a:spcBef>
                <a:spcPts val="1300"/>
              </a:spcBef>
              <a:defRPr sz="2000"/>
            </a:pPr>
          </a:p>
          <a:p>
            <a:pPr marL="243840" indent="-243840" defTabSz="330200">
              <a:spcBef>
                <a:spcPts val="1300"/>
              </a:spcBef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oposed Flow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Flowchart</a:t>
            </a:r>
          </a:p>
        </p:txBody>
      </p:sp>
      <p:sp>
        <p:nvSpPr>
          <p:cNvPr id="198" name="Terminator"/>
          <p:cNvSpPr/>
          <p:nvPr/>
        </p:nvSpPr>
        <p:spPr>
          <a:xfrm>
            <a:off x="1695768" y="3367853"/>
            <a:ext cx="5315469" cy="265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9" name="Reward Matrix…"/>
          <p:cNvSpPr txBox="1"/>
          <p:nvPr/>
        </p:nvSpPr>
        <p:spPr>
          <a:xfrm>
            <a:off x="1954114" y="3499110"/>
            <a:ext cx="4798777" cy="23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i="1" sz="3200"/>
            </a:pPr>
            <a:r>
              <a:t>Reward Matrix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defRPr i="1" sz="3200"/>
            </a:pPr>
            <a:r>
              <a:t>Generation using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defRPr i="1" sz="3200"/>
            </a:pPr>
            <a:r>
              <a:t>Power Demand &amp; electricity cost</a:t>
            </a:r>
          </a:p>
        </p:txBody>
      </p:sp>
      <p:sp>
        <p:nvSpPr>
          <p:cNvPr id="200" name="Terminator"/>
          <p:cNvSpPr/>
          <p:nvPr/>
        </p:nvSpPr>
        <p:spPr>
          <a:xfrm>
            <a:off x="7130850" y="5582286"/>
            <a:ext cx="5315469" cy="265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01" name="States Generation using Power Demand &amp; electricity cost"/>
          <p:cNvSpPr txBox="1"/>
          <p:nvPr/>
        </p:nvSpPr>
        <p:spPr>
          <a:xfrm>
            <a:off x="7389196" y="6006913"/>
            <a:ext cx="4798776" cy="180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i="1" sz="3200"/>
            </a:lvl1pPr>
          </a:lstStyle>
          <a:p>
            <a:pPr/>
            <a:r>
              <a:t>States Generation using Power Demand &amp; electricity cost</a:t>
            </a:r>
          </a:p>
        </p:txBody>
      </p:sp>
      <p:sp>
        <p:nvSpPr>
          <p:cNvPr id="202" name="Terminator"/>
          <p:cNvSpPr/>
          <p:nvPr/>
        </p:nvSpPr>
        <p:spPr>
          <a:xfrm>
            <a:off x="12565931" y="7794604"/>
            <a:ext cx="5315469" cy="265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03" name="Terminator"/>
          <p:cNvSpPr/>
          <p:nvPr/>
        </p:nvSpPr>
        <p:spPr>
          <a:xfrm>
            <a:off x="18259359" y="9951012"/>
            <a:ext cx="5315470" cy="265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04" name="Q Learning Algorithm implementation using reward and states matrix"/>
          <p:cNvSpPr txBox="1"/>
          <p:nvPr/>
        </p:nvSpPr>
        <p:spPr>
          <a:xfrm>
            <a:off x="12824277" y="8005960"/>
            <a:ext cx="4798777" cy="180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i="1" sz="3200"/>
            </a:lvl1pPr>
          </a:lstStyle>
          <a:p>
            <a:pPr/>
            <a:r>
              <a:t>Q Learning Algorithm implementation using reward and states matrix</a:t>
            </a:r>
          </a:p>
        </p:txBody>
      </p:sp>
      <p:sp>
        <p:nvSpPr>
          <p:cNvPr id="205" name="Actions taken based on Q Matrix"/>
          <p:cNvSpPr txBox="1"/>
          <p:nvPr/>
        </p:nvSpPr>
        <p:spPr>
          <a:xfrm>
            <a:off x="18517705" y="10669009"/>
            <a:ext cx="4798777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defRPr i="1" sz="3200"/>
            </a:lvl1pPr>
          </a:lstStyle>
          <a:p>
            <a:pPr/>
            <a:r>
              <a:t>Actions taken based on Q Matrix</a:t>
            </a:r>
          </a:p>
        </p:txBody>
      </p:sp>
      <p:sp>
        <p:nvSpPr>
          <p:cNvPr id="206" name="Line"/>
          <p:cNvSpPr/>
          <p:nvPr/>
        </p:nvSpPr>
        <p:spPr>
          <a:xfrm>
            <a:off x="6964972" y="4696720"/>
            <a:ext cx="1632993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07" name="Line"/>
          <p:cNvSpPr/>
          <p:nvPr/>
        </p:nvSpPr>
        <p:spPr>
          <a:xfrm>
            <a:off x="8603416" y="4711054"/>
            <a:ext cx="1" cy="91699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08" name="Line"/>
          <p:cNvSpPr/>
          <p:nvPr/>
        </p:nvSpPr>
        <p:spPr>
          <a:xfrm>
            <a:off x="12369220" y="6909037"/>
            <a:ext cx="1632993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09" name="Line"/>
          <p:cNvSpPr/>
          <p:nvPr/>
        </p:nvSpPr>
        <p:spPr>
          <a:xfrm>
            <a:off x="14007665" y="6923372"/>
            <a:ext cx="1" cy="91699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10" name="Line"/>
          <p:cNvSpPr/>
          <p:nvPr/>
        </p:nvSpPr>
        <p:spPr>
          <a:xfrm>
            <a:off x="17826620" y="9041749"/>
            <a:ext cx="1632993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11" name="Line"/>
          <p:cNvSpPr/>
          <p:nvPr/>
        </p:nvSpPr>
        <p:spPr>
          <a:xfrm>
            <a:off x="19465064" y="9056083"/>
            <a:ext cx="1" cy="91699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emand Response Strategy Using Q-Lear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2000"/>
              </a:spcBef>
              <a:defRPr sz="8820"/>
            </a:lvl1pPr>
          </a:lstStyle>
          <a:p>
            <a:pPr/>
            <a:r>
              <a:t>Demand Response Strategy Using Q-Learning Model</a:t>
            </a:r>
          </a:p>
        </p:txBody>
      </p:sp>
      <p:graphicFrame>
        <p:nvGraphicFramePr>
          <p:cNvPr id="214" name="Data of Shiftable Home Appliances"/>
          <p:cNvGraphicFramePr/>
          <p:nvPr/>
        </p:nvGraphicFramePr>
        <p:xfrm>
          <a:off x="952500" y="3695700"/>
          <a:ext cx="22479000" cy="8572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838200">
                <a:tc gridSpan="4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414141"/>
                          </a:solidFill>
                        </a:rPr>
                        <a:t>Data of Shiftable Home Appliances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Appliance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Rated Power (W)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Duration Cycle (min)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Priority Order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Washing Machine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Water Pump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180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Dishwater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800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Tumble dryer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750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Microwave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1200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Electric Water Heater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emand Response Strategy Using Q-Lear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2000"/>
              </a:spcBef>
              <a:defRPr sz="8820"/>
            </a:lvl1pPr>
          </a:lstStyle>
          <a:p>
            <a:pPr/>
            <a:r>
              <a:t>Demand Response Strategy Using Q-Learning Model</a:t>
            </a:r>
          </a:p>
        </p:txBody>
      </p:sp>
      <p:sp>
        <p:nvSpPr>
          <p:cNvPr id="217" name="Power Demand:"/>
          <p:cNvSpPr txBox="1"/>
          <p:nvPr/>
        </p:nvSpPr>
        <p:spPr>
          <a:xfrm>
            <a:off x="7012774" y="3689498"/>
            <a:ext cx="10358452" cy="164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Power Demand: </a:t>
            </a:r>
            <a14:m>
              <m:oMath>
                <m:r>
                  <a:rPr xmlns:a="http://schemas.openxmlformats.org/drawingml/2006/main" sz="55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P</m:t>
                </m:r>
                <m:sSubSup>
                  <m:e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5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1</m:t>
                    </m:r>
                  </m:lim>
                </m:limLow>
                <m:sSubSup>
                  <m:e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5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*</m:t>
                </m:r>
                <m:sSubSup>
                  <m:e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I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bSup>
              </m:oMath>
            </a14:m>
          </a:p>
        </p:txBody>
      </p:sp>
      <p:pic>
        <p:nvPicPr>
          <p:cNvPr id="218" name="Screenshot 2024-04-16 at 21.53.17.png" descr="Screenshot 2024-04-16 at 21.5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4967" y="7054720"/>
            <a:ext cx="10049988" cy="3270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emand Response Strategy Using Q-Lear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2000"/>
              </a:spcBef>
              <a:defRPr sz="8820"/>
            </a:lvl1pPr>
          </a:lstStyle>
          <a:p>
            <a:pPr/>
            <a:r>
              <a:t>Demand Response Strategy Using Q-Learning Model</a:t>
            </a:r>
          </a:p>
        </p:txBody>
      </p:sp>
      <p:graphicFrame>
        <p:nvGraphicFramePr>
          <p:cNvPr id="221" name="Index of States based on Power Demand &amp; Electricity Cost"/>
          <p:cNvGraphicFramePr/>
          <p:nvPr/>
        </p:nvGraphicFramePr>
        <p:xfrm>
          <a:off x="952500" y="3695700"/>
          <a:ext cx="22479000" cy="8572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7493000"/>
                <a:gridCol w="7493000"/>
                <a:gridCol w="7493000"/>
              </a:tblGrid>
              <a:tr h="838200">
                <a:tc gridSpan="3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414141"/>
                          </a:solidFill>
                        </a:rPr>
                        <a:t>Index of States based on Power Demand &amp; Electricity Cost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Power Demand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Electricity Cost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State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emand Response Strategy Using Q-Lear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2000"/>
              </a:spcBef>
              <a:defRPr sz="8820"/>
            </a:lvl1pPr>
          </a:lstStyle>
          <a:p>
            <a:pPr/>
            <a:r>
              <a:t>Demand Response Strategy Using Q-Learning Model</a:t>
            </a:r>
          </a:p>
        </p:txBody>
      </p:sp>
      <p:sp>
        <p:nvSpPr>
          <p:cNvPr id="224" name="Power Demand"/>
          <p:cNvSpPr/>
          <p:nvPr/>
        </p:nvSpPr>
        <p:spPr>
          <a:xfrm>
            <a:off x="2252120" y="5486659"/>
            <a:ext cx="4933748" cy="1787257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Power Demand</a:t>
            </a:r>
          </a:p>
        </p:txBody>
      </p:sp>
      <p:sp>
        <p:nvSpPr>
          <p:cNvPr id="225" name="Electricity Cost"/>
          <p:cNvSpPr/>
          <p:nvPr/>
        </p:nvSpPr>
        <p:spPr>
          <a:xfrm>
            <a:off x="2252120" y="9410903"/>
            <a:ext cx="4933748" cy="1787258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Electricity Cost</a:t>
            </a:r>
          </a:p>
        </p:txBody>
      </p:sp>
      <p:sp>
        <p:nvSpPr>
          <p:cNvPr id="226" name="SHEMS"/>
          <p:cNvSpPr/>
          <p:nvPr/>
        </p:nvSpPr>
        <p:spPr>
          <a:xfrm>
            <a:off x="9725126" y="7005290"/>
            <a:ext cx="4933748" cy="1787257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SHEMS</a:t>
            </a:r>
          </a:p>
        </p:txBody>
      </p:sp>
      <p:sp>
        <p:nvSpPr>
          <p:cNvPr id="227" name="Transfer"/>
          <p:cNvSpPr/>
          <p:nvPr/>
        </p:nvSpPr>
        <p:spPr>
          <a:xfrm>
            <a:off x="17189615" y="4470908"/>
            <a:ext cx="4933748" cy="1787258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Transfer</a:t>
            </a:r>
          </a:p>
        </p:txBody>
      </p:sp>
      <p:sp>
        <p:nvSpPr>
          <p:cNvPr id="228" name="Fill Valley"/>
          <p:cNvSpPr/>
          <p:nvPr/>
        </p:nvSpPr>
        <p:spPr>
          <a:xfrm>
            <a:off x="17189615" y="6990375"/>
            <a:ext cx="4933748" cy="1787258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Fill Valley</a:t>
            </a:r>
          </a:p>
        </p:txBody>
      </p:sp>
      <p:sp>
        <p:nvSpPr>
          <p:cNvPr id="229" name="Stay Idle"/>
          <p:cNvSpPr/>
          <p:nvPr/>
        </p:nvSpPr>
        <p:spPr>
          <a:xfrm>
            <a:off x="17189615" y="9833724"/>
            <a:ext cx="4933748" cy="1787258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Stay Idle</a:t>
            </a:r>
          </a:p>
        </p:txBody>
      </p:sp>
      <p:sp>
        <p:nvSpPr>
          <p:cNvPr id="230" name="Line"/>
          <p:cNvSpPr/>
          <p:nvPr/>
        </p:nvSpPr>
        <p:spPr>
          <a:xfrm>
            <a:off x="7259583" y="6448600"/>
            <a:ext cx="2397958" cy="1361148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31" name="Line"/>
          <p:cNvSpPr/>
          <p:nvPr/>
        </p:nvSpPr>
        <p:spPr>
          <a:xfrm flipV="1">
            <a:off x="7259583" y="7898174"/>
            <a:ext cx="2399665" cy="2252206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32" name="Line"/>
          <p:cNvSpPr/>
          <p:nvPr/>
        </p:nvSpPr>
        <p:spPr>
          <a:xfrm flipV="1">
            <a:off x="14733017" y="5465920"/>
            <a:ext cx="2399664" cy="2252206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33" name="Line"/>
          <p:cNvSpPr/>
          <p:nvPr/>
        </p:nvSpPr>
        <p:spPr>
          <a:xfrm>
            <a:off x="14733016" y="7884004"/>
            <a:ext cx="2390974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  <p:sp>
        <p:nvSpPr>
          <p:cNvPr id="234" name="Line"/>
          <p:cNvSpPr/>
          <p:nvPr/>
        </p:nvSpPr>
        <p:spPr>
          <a:xfrm>
            <a:off x="14733016" y="8073578"/>
            <a:ext cx="2400295" cy="2603968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and Response Strategy Using Q-Lear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2000"/>
              </a:spcBef>
              <a:defRPr sz="8820"/>
            </a:lvl1pPr>
          </a:lstStyle>
          <a:p>
            <a:pPr/>
            <a:r>
              <a:t>Demand Response Strategy Using Q-Learning Model</a:t>
            </a:r>
          </a:p>
        </p:txBody>
      </p:sp>
      <p:graphicFrame>
        <p:nvGraphicFramePr>
          <p:cNvPr id="237" name="Fuzzy Rules of FIS"/>
          <p:cNvGraphicFramePr/>
          <p:nvPr/>
        </p:nvGraphicFramePr>
        <p:xfrm>
          <a:off x="952500" y="3695700"/>
          <a:ext cx="22479000" cy="8572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495800"/>
                <a:gridCol w="4495800"/>
                <a:gridCol w="4495800"/>
                <a:gridCol w="4495800"/>
                <a:gridCol w="4495800"/>
              </a:tblGrid>
              <a:tr h="838200">
                <a:tc gridSpan="5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414141"/>
                          </a:solidFill>
                        </a:rPr>
                        <a:t>Fuzzy Rules of FIS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Power Demand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Electricity Cost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Transfer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Fill Valley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Stay Idle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SFA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SFA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FA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SFA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SFA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Expensive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SFA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PA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Q Learning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 Learning Algorithm</a:t>
            </a:r>
          </a:p>
        </p:txBody>
      </p:sp>
      <p:sp>
        <p:nvSpPr>
          <p:cNvPr id="240" name="Initiali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0302" indent="-130302" defTabSz="470534">
              <a:spcBef>
                <a:spcPts val="1900"/>
              </a:spcBef>
              <a:buClr>
                <a:srgbClr val="000000"/>
              </a:buClr>
              <a:buSzPct val="100000"/>
              <a:buAutoNum type="arabicPeriod" startAt="1"/>
              <a:defRPr sz="2850"/>
            </a:pPr>
            <a:r>
              <a:t>Initialise </a:t>
            </a:r>
            <a14:m>
              <m:oMath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Q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∀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∀</m:t>
                </m:r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</a:p>
          <a:p>
            <a:pPr marL="130302" indent="-130302" defTabSz="470534">
              <a:spcBef>
                <a:spcPts val="1900"/>
              </a:spcBef>
              <a:buClr>
                <a:srgbClr val="000000"/>
              </a:buClr>
              <a:buSzPct val="100000"/>
              <a:buAutoNum type="arabicPeriod" startAt="1"/>
              <a:defRPr sz="2850"/>
            </a:pPr>
            <a:r>
              <a:t>Set μ &amp; α parameters &amp; rewards in matrix as in Table 3</a:t>
            </a:r>
          </a:p>
          <a:p>
            <a:pPr marL="130302" indent="-130302" defTabSz="470534">
              <a:spcBef>
                <a:spcPts val="1900"/>
              </a:spcBef>
              <a:buClr>
                <a:srgbClr val="000000"/>
              </a:buClr>
              <a:buSzPct val="100000"/>
              <a:buAutoNum type="arabicPeriod" startAt="1"/>
              <a:defRPr sz="2850"/>
            </a:pPr>
            <a:r>
              <a:t>For each time step t do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Choose random initial state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While hour=1:24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Determine all available actions &amp; select random action for current state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Execute selected action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and observe the state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&amp; numerical reward r(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)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Determine the maximum Q-value for next state in Q-matrix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Update the Q(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)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Set the next state as current state</a:t>
            </a:r>
          </a:p>
          <a:p>
            <a:pPr marL="904875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End While</a:t>
            </a:r>
          </a:p>
          <a:p>
            <a:pPr marL="470534" indent="-470534" defTabSz="470534">
              <a:spcBef>
                <a:spcPts val="1900"/>
              </a:spcBef>
              <a:buClrTx/>
              <a:buSzPct val="100000"/>
              <a:buFontTx/>
              <a:buAutoNum type="arabicPeriod" startAt="4"/>
              <a:defRPr sz="2850"/>
            </a:pPr>
            <a:r>
              <a:t>End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VERVIEW AND 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AND MOTIVATION</a:t>
            </a:r>
          </a:p>
        </p:txBody>
      </p:sp>
      <p:sp>
        <p:nvSpPr>
          <p:cNvPr id="164" name="Dynamic Response (DR) serves as a pivotal mechanism within Smart Home Energy Management Systems (SHEMS) to harmonise electricity supply and demand, especially during periods of peak energy consumption.…"/>
          <p:cNvSpPr txBox="1"/>
          <p:nvPr>
            <p:ph type="body" idx="1"/>
          </p:nvPr>
        </p:nvSpPr>
        <p:spPr>
          <a:xfrm>
            <a:off x="960460" y="3702050"/>
            <a:ext cx="22479001" cy="8572500"/>
          </a:xfrm>
          <a:prstGeom prst="rect">
            <a:avLst/>
          </a:prstGeom>
        </p:spPr>
        <p:txBody>
          <a:bodyPr/>
          <a:lstStyle/>
          <a:p>
            <a:pPr marL="0" indent="0" defTabSz="685165">
              <a:spcBef>
                <a:spcPts val="2800"/>
              </a:spcBef>
              <a:buClrTx/>
              <a:buSzTx/>
              <a:buFontTx/>
              <a:buNone/>
              <a:defRPr sz="4150"/>
            </a:pPr>
            <a:r>
              <a:t>Dynamic Response (DR) serves as a pivotal mechanism within Smart Home Energy Management Systems (SHEMS) to harmonise electricity supply and demand, especially during periods of peak energy consumption.</a:t>
            </a:r>
          </a:p>
          <a:p>
            <a:pPr marL="505968" indent="-505968" defTabSz="685165">
              <a:spcBef>
                <a:spcPts val="2800"/>
              </a:spcBef>
              <a:defRPr sz="4150"/>
            </a:pPr>
            <a:r>
              <a:t>SHEMS significantly contributes to environmental sustainability by reducing carbon footprint.</a:t>
            </a:r>
          </a:p>
          <a:p>
            <a:pPr marL="505968" indent="-505968" defTabSz="685165">
              <a:spcBef>
                <a:spcPts val="2800"/>
              </a:spcBef>
              <a:defRPr sz="4150"/>
            </a:pPr>
            <a:r>
              <a:t>Users benefit from Electricity Bill Optimisation through DR implementation.</a:t>
            </a:r>
          </a:p>
          <a:p>
            <a:pPr marL="505968" indent="-505968" defTabSz="685165">
              <a:spcBef>
                <a:spcPts val="2800"/>
              </a:spcBef>
              <a:defRPr sz="4150"/>
            </a:pPr>
            <a:r>
              <a:t>Reinforcement Learning (RL) models, known for their adept decision-making capabilities, empower SHEMS by resolving challenges without a priori knowledge of the environment (model-free method).</a:t>
            </a:r>
          </a:p>
          <a:p>
            <a:pPr marL="505968" indent="-505968" defTabSz="685165">
              <a:spcBef>
                <a:spcPts val="2800"/>
              </a:spcBef>
              <a:defRPr sz="4150"/>
            </a:pPr>
            <a:r>
              <a:t>Emphasis on User Comfort and Satisfaction is prioritised in DR strategies.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sults: Reward Matrix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Results: Reward Matrix Output</a:t>
            </a:r>
          </a:p>
        </p:txBody>
      </p:sp>
      <p:pic>
        <p:nvPicPr>
          <p:cNvPr id="243" name="Screenshot 2024-04-16 at 22.13.42.png" descr="Screenshot 2024-04-16 at 22.1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433" y="5640549"/>
            <a:ext cx="6540752" cy="4695502"/>
          </a:xfrm>
          <a:prstGeom prst="rect">
            <a:avLst/>
          </a:prstGeom>
          <a:ln w="50800">
            <a:solidFill>
              <a:srgbClr val="414141"/>
            </a:solidFill>
            <a:miter lim="400000"/>
          </a:ln>
        </p:spPr>
      </p:pic>
      <p:pic>
        <p:nvPicPr>
          <p:cNvPr id="244" name="Screenshot 2024-04-16 at 22.14.35.png" descr="Screenshot 2024-04-16 at 22.14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9599" y="5511799"/>
            <a:ext cx="5384801" cy="4953001"/>
          </a:xfrm>
          <a:prstGeom prst="rect">
            <a:avLst/>
          </a:prstGeom>
          <a:ln w="50800">
            <a:solidFill>
              <a:srgbClr val="414141"/>
            </a:solidFill>
            <a:miter lim="400000"/>
          </a:ln>
        </p:spPr>
      </p:pic>
      <p:sp>
        <p:nvSpPr>
          <p:cNvPr id="245" name="Inputs"/>
          <p:cNvSpPr txBox="1"/>
          <p:nvPr/>
        </p:nvSpPr>
        <p:spPr>
          <a:xfrm>
            <a:off x="3771466" y="10866794"/>
            <a:ext cx="193868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Inputs</a:t>
            </a:r>
          </a:p>
        </p:txBody>
      </p:sp>
      <p:sp>
        <p:nvSpPr>
          <p:cNvPr id="246" name="Actions"/>
          <p:cNvSpPr txBox="1"/>
          <p:nvPr/>
        </p:nvSpPr>
        <p:spPr>
          <a:xfrm>
            <a:off x="10969804" y="10866794"/>
            <a:ext cx="226734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Actions</a:t>
            </a:r>
          </a:p>
        </p:txBody>
      </p:sp>
      <p:sp>
        <p:nvSpPr>
          <p:cNvPr id="247" name="Reward Matrix"/>
          <p:cNvSpPr txBox="1"/>
          <p:nvPr/>
        </p:nvSpPr>
        <p:spPr>
          <a:xfrm>
            <a:off x="17971377" y="10866794"/>
            <a:ext cx="436458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Reward Matrix</a:t>
            </a:r>
          </a:p>
        </p:txBody>
      </p:sp>
      <p:pic>
        <p:nvPicPr>
          <p:cNvPr id="248" name="WhatsApp Image 2024-04-17 at 22.35.40 (1).jpeg" descr="WhatsApp Image 2024-04-17 at 22.35.40 (1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3625" y="6320368"/>
            <a:ext cx="8280088" cy="333586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sults: Converged Q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Results: Converged Q Matrix</a:t>
            </a:r>
          </a:p>
        </p:txBody>
      </p:sp>
      <p:graphicFrame>
        <p:nvGraphicFramePr>
          <p:cNvPr id="251" name="Converged Q Matrix (1000 iterations)"/>
          <p:cNvGraphicFramePr/>
          <p:nvPr/>
        </p:nvGraphicFramePr>
        <p:xfrm>
          <a:off x="952500" y="3695700"/>
          <a:ext cx="22479000" cy="8572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838200">
                <a:tc gridSpan="4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414141"/>
                          </a:solidFill>
                        </a:rPr>
                        <a:t>Converged Q Matrix (1000 iterations)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State Index/ 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Transfer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Fill-Valley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Stay Idle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-375889"/>
                        <a:satOff val="-9195"/>
                        <a:lumOff val="-14901"/>
                      </a:scheme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10.724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15.263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13.737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13.027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12.801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10.573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11.363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14.737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13.263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12.709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13.363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11.157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5.4874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15.737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8.8704</a:t>
                      </a:r>
                    </a:p>
                  </a:txBody>
                  <a:tcPr marL="50800" marR="50800" marT="50800" marB="50800" anchor="ctr" anchorCtr="0" horzOverflow="overflow">
                    <a:noFill/>
                  </a:tcPr>
                </a:tc>
              </a:tr>
              <a:tr h="122464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13.737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12.594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414141"/>
                          </a:solidFill>
                        </a:rPr>
                        <a:t>12.196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C9C3B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sults: Actions Over Time &amp;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Results: Actions Over Time &amp; Mode</a:t>
            </a:r>
          </a:p>
        </p:txBody>
      </p:sp>
      <p:pic>
        <p:nvPicPr>
          <p:cNvPr id="254" name="WhatsApp Image 2024-04-17 at 22.37.00.jpeg" descr="WhatsApp Image 2024-04-17 at 22.37.0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067" y="4049300"/>
            <a:ext cx="7358331" cy="561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WhatsApp Image 2024-04-17 at 22.37.33.jpeg" descr="WhatsApp Image 2024-04-17 at 22.37.3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9733" y="4049300"/>
            <a:ext cx="7324535" cy="561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WhatsApp Image 2024-04-17 at 22.38.04.jpeg" descr="WhatsApp Image 2024-04-17 at 22.38.0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50602" y="4022465"/>
            <a:ext cx="7358330" cy="5671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sults: Actions taken based on Q-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Results: Actions taken based on Q-Matrix</a:t>
            </a:r>
          </a:p>
        </p:txBody>
      </p:sp>
      <p:pic>
        <p:nvPicPr>
          <p:cNvPr id="259" name="Screenshot 2024-04-16 at 22.41.19.png" descr="Screenshot 2024-04-16 at 22.41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5983" y="3936870"/>
            <a:ext cx="10307957" cy="810286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sults: Power Consumptions Profile After 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spcBef>
                <a:spcPts val="1900"/>
              </a:spcBef>
              <a:defRPr sz="8232"/>
            </a:lvl1pPr>
          </a:lstStyle>
          <a:p>
            <a:pPr/>
            <a:r>
              <a:t>Results: Power Consumptions Profile After Optimisation</a:t>
            </a:r>
          </a:p>
        </p:txBody>
      </p:sp>
      <p:pic>
        <p:nvPicPr>
          <p:cNvPr id="262" name="Screenshot 2024-04-16 at 22.43.55.png" descr="Screenshot 2024-04-16 at 22.43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1170" y="3984541"/>
            <a:ext cx="14257582" cy="6808586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63" name="Total Cost Reduction = 38.28%"/>
          <p:cNvSpPr txBox="1"/>
          <p:nvPr/>
        </p:nvSpPr>
        <p:spPr>
          <a:xfrm>
            <a:off x="8350857" y="11710423"/>
            <a:ext cx="86452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Cost Reduction = 38.28%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66" name="This study proposed a DR strategy to shift load demand of a smart home from peak hours to off-peak hours in response to user’s propriety of home appliances &amp; electricity cost signa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  <a:buSzPct val="75000"/>
              <a:buFontTx/>
              <a:buChar char="•"/>
            </a:pPr>
            <a:r>
              <a:t>This study proposed a DR strategy to shift load demand of a smart home from peak hours to off-peak hours in response to user’s propriety of home appliances &amp; electricity cost signal. </a:t>
            </a:r>
          </a:p>
          <a:p>
            <a:pPr>
              <a:buClrTx/>
              <a:buSzPct val="75000"/>
              <a:buFontTx/>
              <a:buChar char="•"/>
            </a:pPr>
            <a:r>
              <a:t>Only controllable home appliances are considered. </a:t>
            </a:r>
          </a:p>
          <a:p>
            <a:pPr>
              <a:buClrTx/>
              <a:buSzPct val="75000"/>
              <a:buFontTx/>
              <a:buChar char="•"/>
            </a:pPr>
            <a:r>
              <a:t>The suggested method use one agent to operate 6 home appliance using fuzzy reasoning for a specific state. </a:t>
            </a:r>
          </a:p>
          <a:p>
            <a:pPr>
              <a:buClrTx/>
              <a:buSzPct val="75000"/>
              <a:buFontTx/>
              <a:buChar char="•"/>
            </a:pPr>
            <a:r>
              <a:t>The findings indicate that the cost of the electricity bill was reduced by 38.28%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269" name="This research can be enhanced by incorporating numerous novel perspectives as mentioned below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585215" defTabSz="792479">
              <a:spcBef>
                <a:spcPts val="3200"/>
              </a:spcBef>
              <a:buSzTx/>
              <a:buNone/>
              <a:defRPr sz="4800"/>
            </a:pPr>
            <a:r>
              <a:t>This research can be enhanced by incorporating numerous novel perspectives as mentioned below:</a:t>
            </a:r>
            <a:br/>
          </a:p>
          <a:p>
            <a:pPr marL="585215" indent="-585215" defTabSz="792479">
              <a:spcBef>
                <a:spcPts val="3200"/>
              </a:spcBef>
              <a:buClrTx/>
              <a:buSzPct val="75000"/>
              <a:buFontTx/>
              <a:buChar char="•"/>
              <a:defRPr sz="4800"/>
            </a:pPr>
            <a:r>
              <a:t>Integration of DERs in smart home can help build a more optimised smart home, decreasing electricity bill &amp; providing more stability to the grid. </a:t>
            </a:r>
          </a:p>
          <a:p>
            <a:pPr marL="585215" indent="-585215" defTabSz="792479">
              <a:spcBef>
                <a:spcPts val="3200"/>
              </a:spcBef>
              <a:buClrTx/>
              <a:buSzPct val="75000"/>
              <a:buFontTx/>
              <a:buChar char="•"/>
              <a:defRPr sz="4800"/>
            </a:pPr>
            <a:r>
              <a:t>The use of RL in multi-agent systems that may engage in demand response must be further investigated. </a:t>
            </a:r>
          </a:p>
          <a:p>
            <a:pPr marL="585215" indent="-585215" defTabSz="792479">
              <a:spcBef>
                <a:spcPts val="3200"/>
              </a:spcBef>
              <a:buClrTx/>
              <a:buSzPct val="75000"/>
              <a:buFontTx/>
              <a:buChar char="•"/>
              <a:defRPr sz="4800"/>
            </a:pPr>
            <a:r>
              <a:t>A comparison between results of meta heuristics techniques &amp; proposed RL technique can be carried out.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72" name="Review on Home Energy Management System Considering Demand Responses, Smart Technologies, and Intelligent Controll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Review on Home Energy Management System Considering Demand Responses, Smart Technologies, and Intelligent Controllers</a:t>
            </a:r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Demand Response for Home Energy Management Using Reinforcement Learning and Artificial Neural Network</a:t>
            </a:r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Reinforcement Learning-Based Energy Management of Smart Home with Rooftop Solar Photovoltaic System, Energy Storage System, and Home Appliances</a:t>
            </a:r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Reinforcement learning for demand response: A review of algorithms and modelling techniques</a:t>
            </a:r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Deep</a:t>
            </a:r>
            <a:r>
              <a:rPr sz="452"/>
              <a:t> </a:t>
            </a:r>
            <a:r>
              <a:t>reinforcement</a:t>
            </a:r>
            <a:r>
              <a:rPr sz="452"/>
              <a:t> </a:t>
            </a:r>
            <a:r>
              <a:t>learning</a:t>
            </a:r>
            <a:r>
              <a:rPr sz="452"/>
              <a:t> </a:t>
            </a:r>
            <a:r>
              <a:t>for</a:t>
            </a:r>
            <a:r>
              <a:rPr sz="452"/>
              <a:t> </a:t>
            </a:r>
            <a:r>
              <a:t>home</a:t>
            </a:r>
            <a:r>
              <a:rPr sz="452"/>
              <a:t> </a:t>
            </a:r>
            <a:r>
              <a:t>energy</a:t>
            </a:r>
            <a:r>
              <a:rPr sz="452"/>
              <a:t> </a:t>
            </a:r>
            <a:r>
              <a:t>management</a:t>
            </a:r>
            <a:r>
              <a:rPr sz="452"/>
              <a:t> </a:t>
            </a:r>
            <a:r>
              <a:t>system</a:t>
            </a:r>
            <a:r>
              <a:rPr sz="452"/>
              <a:t> </a:t>
            </a:r>
            <a:r>
              <a:t>control</a:t>
            </a:r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Systematic Review on Deep Reinforcement Learning-Based Energy Management for Different Building Types </a:t>
            </a:r>
            <a:endParaRPr sz="851"/>
          </a:p>
          <a:p>
            <a:pPr marL="586104" indent="-586104" defTabSz="586104">
              <a:spcBef>
                <a:spcPts val="2400"/>
              </a:spcBef>
              <a:buClrTx/>
              <a:buSzPct val="100000"/>
              <a:buFontTx/>
              <a:buAutoNum type="arabicPeriod" startAt="1"/>
              <a:defRPr sz="3550"/>
            </a:pPr>
            <a:r>
              <a:t>Home Energy Management System based on Deep Reinforcement Learning Algorithms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Statement</a:t>
            </a:r>
          </a:p>
        </p:txBody>
      </p:sp>
      <p:sp>
        <p:nvSpPr>
          <p:cNvPr id="167" name="The core objective of this research endeavour is to pioneer the development of a cutting-edge Smart Home Energy Management System (SHEMS) poised to revolutionise energy consumption dynamics within residential setting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5195">
              <a:spcBef>
                <a:spcPts val="1800"/>
              </a:spcBef>
              <a:buClrTx/>
              <a:buSzTx/>
              <a:buFontTx/>
              <a:buNone/>
              <a:defRPr sz="1488">
                <a:solidFill>
                  <a:srgbClr val="ECECEC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767715">
              <a:spcBef>
                <a:spcPts val="3100"/>
              </a:spcBef>
              <a:buClrTx/>
              <a:buSzTx/>
              <a:buFontTx/>
              <a:buNone/>
              <a:defRPr sz="4650"/>
            </a:pPr>
            <a:r>
              <a:t>The core objective of this research endeavour is to pioneer the development of a cutting-edge Smart Home Energy Management System (SHEMS) poised to revolutionise energy consumption dynamics within residential settings.</a:t>
            </a:r>
          </a:p>
          <a:p>
            <a:pPr marL="566927" indent="-566927" defTabSz="767715">
              <a:spcBef>
                <a:spcPts val="3100"/>
              </a:spcBef>
              <a:defRPr sz="4650"/>
            </a:pPr>
            <a:r>
              <a:t>SHEMS is designed to ingeniously optimise energy utilisation by homeowners, harnessing the synergy between electricity grid supply and a myriad of home appliances.</a:t>
            </a:r>
          </a:p>
          <a:p>
            <a:pPr marL="566927" indent="-566927" defTabSz="767715">
              <a:spcBef>
                <a:spcPts val="3100"/>
              </a:spcBef>
              <a:defRPr sz="4650"/>
            </a:pPr>
            <a:r>
              <a:t>Through sophisticated algorithms and intelligent automation, SHEMS empowers homeowners to achieve unprecedented levels of energy efficiency and cost savings while simultaneously reducing environmental impact.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inforcement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</a:t>
            </a:r>
          </a:p>
        </p:txBody>
      </p:sp>
      <p:sp>
        <p:nvSpPr>
          <p:cNvPr id="170" name="Reinforcement learning is a type of machine learning where an agent learns to make decisions by taking actions in an environment to achieve maximum cumulative reward.…"/>
          <p:cNvSpPr txBox="1"/>
          <p:nvPr>
            <p:ph type="body" idx="1"/>
          </p:nvPr>
        </p:nvSpPr>
        <p:spPr>
          <a:xfrm>
            <a:off x="952500" y="3797300"/>
            <a:ext cx="23197569" cy="89281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5000"/>
            </a:pPr>
            <a:r>
              <a:t>Reinforcement learning is a type of machine learning where an agent learns to make decisions by taking actions in an environment to achieve maximum cumulative reward.</a:t>
            </a:r>
          </a:p>
          <a:p>
            <a:pPr marL="0" indent="0">
              <a:spcBef>
                <a:spcPts val="3400"/>
              </a:spcBef>
              <a:buClrTx/>
              <a:buSzTx/>
              <a:buFontTx/>
              <a:buNone/>
              <a:defRPr sz="5000"/>
            </a:pPr>
            <a:r>
              <a:t>It differs from supervised learning in that it does not require labeled input/output pairs and explores instead of being trained with complete knowledge of the environment.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shot 2024-03-06 at 22.25.43.png" descr="Screenshot 2024-03-06 at 22.25.43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509500" y="3647498"/>
            <a:ext cx="11049000" cy="9258301"/>
          </a:xfrm>
          <a:prstGeom prst="rect">
            <a:avLst/>
          </a:prstGeom>
        </p:spPr>
      </p:pic>
      <p:sp>
        <p:nvSpPr>
          <p:cNvPr id="173" name="Benefits of using Reinforcement Learning in Smart Home Energy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spcBef>
                <a:spcPts val="1400"/>
              </a:spcBef>
              <a:defRPr sz="5978"/>
            </a:lvl1pPr>
          </a:lstStyle>
          <a:p>
            <a:pPr/>
            <a:r>
              <a:t>Benefits of using Reinforcement Learning in Smart Home Energy Management</a:t>
            </a:r>
          </a:p>
        </p:txBody>
      </p:sp>
      <p:sp>
        <p:nvSpPr>
          <p:cNvPr id="174" name="Optimization of Energy Usag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2815" indent="-432815" defTabSz="586104">
              <a:spcBef>
                <a:spcPts val="2400"/>
              </a:spcBef>
              <a:buSzPct val="60000"/>
              <a:defRPr sz="3550"/>
            </a:pPr>
            <a:r>
              <a:t>Optimization of Energy Usage</a:t>
            </a:r>
          </a:p>
          <a:p>
            <a:pPr marL="0" indent="0" defTabSz="586104">
              <a:spcBef>
                <a:spcPts val="2400"/>
              </a:spcBef>
              <a:buClrTx/>
              <a:buSzTx/>
              <a:buFontTx/>
              <a:buNone/>
              <a:defRPr sz="3550"/>
            </a:pPr>
            <a:r>
              <a:t>Reinforcement learning enables the system to optimize energy consumption based on real-time data, reducing waste and saving costs.</a:t>
            </a:r>
          </a:p>
          <a:p>
            <a:pPr marL="432815" indent="-432815" defTabSz="586104">
              <a:spcBef>
                <a:spcPts val="2400"/>
              </a:spcBef>
              <a:buSzPct val="60000"/>
              <a:defRPr sz="3550"/>
            </a:pPr>
            <a:r>
              <a:t>Adaptability to User Behaviour</a:t>
            </a:r>
          </a:p>
          <a:p>
            <a:pPr marL="0" indent="0" defTabSz="586104">
              <a:spcBef>
                <a:spcPts val="2400"/>
              </a:spcBef>
              <a:buClrTx/>
              <a:buSzTx/>
              <a:buFontTx/>
              <a:buNone/>
              <a:defRPr sz="3550"/>
            </a:pPr>
            <a:r>
              <a:t>The system can learn from user habits and preferences to adjust energy usage patterns, maximising comfort without sacrificing efficiency.</a:t>
            </a:r>
          </a:p>
          <a:p>
            <a:pPr marL="432815" indent="-432815" defTabSz="586104">
              <a:spcBef>
                <a:spcPts val="2400"/>
              </a:spcBef>
              <a:buSzPct val="60000"/>
              <a:defRPr sz="3550"/>
            </a:pPr>
            <a:r>
              <a:t>Dynamic Response to Changing Conditions</a:t>
            </a:r>
          </a:p>
          <a:p>
            <a:pPr marL="0" indent="0" defTabSz="586104">
              <a:spcBef>
                <a:spcPts val="2400"/>
              </a:spcBef>
              <a:buClrTx/>
              <a:buSzTx/>
              <a:buFontTx/>
              <a:buNone/>
              <a:defRPr sz="3550"/>
            </a:pPr>
            <a:r>
              <a:t>Reinforcement learning allows the system to adapt quickly to fluctuations in energy availability and demand, ensuring optimal 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uzzy Reas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Reasoning</a:t>
            </a:r>
          </a:p>
        </p:txBody>
      </p:sp>
      <p:sp>
        <p:nvSpPr>
          <p:cNvPr id="177" name="Fuzzy reasoning, also known as fuzzy logic, is a computational method designed to handle ambiguity and imprecision in decision-making proces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reasoning, also known as fuzzy logic, is a computational method designed to handle ambiguity and imprecision in decision-making processes.</a:t>
            </a:r>
          </a:p>
          <a:p>
            <a:pPr/>
            <a:r>
              <a:t>Unlike classical logic, which categorises assertions as either true or false, fuzzy logic introduces the concept of degrees of truth, ranging from 0 to 1. This enables the representation and manipulation of ambiguous or uncertain information.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y Fuzzy Reason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Fuzzy Reasoning?</a:t>
            </a:r>
          </a:p>
        </p:txBody>
      </p:sp>
      <p:sp>
        <p:nvSpPr>
          <p:cNvPr id="180" name="Fuzzy logic is particularly advantageous in situations where traditional binary logic systems may not adequately capture the complexity or ambiguity of real-world scenarios. Here's why we might choose to use fuzzy logic in the context of smart home energ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09930">
              <a:spcBef>
                <a:spcPts val="2900"/>
              </a:spcBef>
              <a:buClrTx/>
              <a:buSzTx/>
              <a:buFontTx/>
              <a:buNone/>
              <a:defRPr sz="4300"/>
            </a:pPr>
            <a:r>
              <a:t>Fuzzy logic is particularly advantageous in situations where traditional binary logic systems may not adequately capture the complexity or ambiguity of real-world scenarios. Here's why we might choose to use fuzzy logic in the context of smart home energy management systems:</a:t>
            </a:r>
          </a:p>
          <a:p>
            <a:pPr marL="524255" indent="-524255" defTabSz="709930">
              <a:spcBef>
                <a:spcPts val="2900"/>
              </a:spcBef>
              <a:defRPr sz="4300"/>
            </a:pPr>
            <a:r>
              <a:t>Ambiguity and Uncertainty</a:t>
            </a:r>
          </a:p>
          <a:p>
            <a:pPr marL="524255" indent="-524255" defTabSz="709930">
              <a:spcBef>
                <a:spcPts val="2900"/>
              </a:spcBef>
              <a:defRPr sz="4300"/>
            </a:pPr>
            <a:r>
              <a:t>Flexibility and Adaptability</a:t>
            </a:r>
          </a:p>
          <a:p>
            <a:pPr marL="524255" indent="-524255" defTabSz="709930">
              <a:spcBef>
                <a:spcPts val="2900"/>
              </a:spcBef>
              <a:defRPr sz="4300"/>
            </a:pPr>
            <a:r>
              <a:t>Granularity and Precision</a:t>
            </a:r>
          </a:p>
          <a:p>
            <a:pPr marL="524255" indent="-524255" defTabSz="709930">
              <a:spcBef>
                <a:spcPts val="2900"/>
              </a:spcBef>
              <a:defRPr sz="4300"/>
            </a:pPr>
            <a:r>
              <a:t>Human-Centric Design</a:t>
            </a:r>
          </a:p>
          <a:p>
            <a:pPr marL="524255" indent="-524255" defTabSz="709930">
              <a:spcBef>
                <a:spcPts val="2900"/>
              </a:spcBef>
              <a:defRPr sz="4300"/>
            </a:pPr>
            <a:r>
              <a:t>Robustness to Noise and Variability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posed Architecture of SH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Architecture of SHEMS</a:t>
            </a:r>
          </a:p>
        </p:txBody>
      </p:sp>
      <p:sp>
        <p:nvSpPr>
          <p:cNvPr id="183" name="Smart Devi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Devices</a:t>
            </a:r>
          </a:p>
          <a:p>
            <a:pPr/>
            <a:r>
              <a:t>﻿﻿Central Controller</a:t>
            </a:r>
          </a:p>
          <a:p>
            <a:pPr/>
            <a:r>
              <a:t>﻿﻿Communication Protocols</a:t>
            </a:r>
          </a:p>
          <a:p>
            <a:pPr/>
            <a:r>
              <a:t>﻿﻿User Interface</a:t>
            </a:r>
          </a:p>
          <a:p>
            <a:pPr/>
            <a:r>
              <a:t>﻿﻿Home Appliances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oposed Functionalities of SH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Functionalities of SHEMS</a:t>
            </a:r>
          </a:p>
        </p:txBody>
      </p:sp>
      <p:sp>
        <p:nvSpPr>
          <p:cNvPr id="186" name="Real-time Energy Monito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Real-time Energy Monitoring</a:t>
            </a:r>
          </a:p>
          <a:p>
            <a:pPr/>
            <a:r>
              <a:t>﻿﻿Appliance Control</a:t>
            </a:r>
          </a:p>
          <a:p>
            <a:pPr/>
            <a:r>
              <a:t>﻿﻿Logging</a:t>
            </a:r>
          </a:p>
          <a:p>
            <a:pPr/>
            <a:r>
              <a:t>﻿﻿Data Analysis</a:t>
            </a:r>
          </a:p>
          <a:p>
            <a:pPr/>
            <a:r>
              <a:t>﻿﻿Energy Optimisation</a:t>
            </a:r>
          </a:p>
          <a:p>
            <a:pPr/>
            <a:r>
              <a:t>﻿﻿Notification to user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